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20"/>
  </p:notesMasterIdLst>
  <p:sldIdLst>
    <p:sldId id="256" r:id="rId2"/>
    <p:sldId id="261" r:id="rId3"/>
    <p:sldId id="270" r:id="rId4"/>
    <p:sldId id="264" r:id="rId5"/>
    <p:sldId id="279" r:id="rId6"/>
    <p:sldId id="278" r:id="rId7"/>
    <p:sldId id="265" r:id="rId8"/>
    <p:sldId id="257" r:id="rId9"/>
    <p:sldId id="259" r:id="rId10"/>
    <p:sldId id="274" r:id="rId11"/>
    <p:sldId id="275" r:id="rId12"/>
    <p:sldId id="277" r:id="rId13"/>
    <p:sldId id="281" r:id="rId14"/>
    <p:sldId id="273" r:id="rId15"/>
    <p:sldId id="269" r:id="rId16"/>
    <p:sldId id="283" r:id="rId17"/>
    <p:sldId id="263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88" autoAdjust="0"/>
  </p:normalViewPr>
  <p:slideViewPr>
    <p:cSldViewPr>
      <p:cViewPr varScale="1">
        <p:scale>
          <a:sx n="79" d="100"/>
          <a:sy n="79" d="100"/>
        </p:scale>
        <p:origin x="-16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1F4459-F475-4A52-9732-C98B106D20FA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C393FBCB-E2CC-4393-AFB0-39B7759C1A30}">
      <dgm:prSet phldrT="[Text]" custT="1"/>
      <dgm:spPr/>
      <dgm:t>
        <a:bodyPr/>
        <a:lstStyle/>
        <a:p>
          <a:r>
            <a:rPr lang="en-US" sz="1800" dirty="0" smtClean="0"/>
            <a:t>Find EPF Data</a:t>
          </a:r>
          <a:endParaRPr lang="en-US" sz="1800" dirty="0"/>
        </a:p>
      </dgm:t>
    </dgm:pt>
    <dgm:pt modelId="{9F2B3772-8F67-423B-B0A9-BC086B7F25A2}" type="parTrans" cxnId="{84BF3097-7E20-46B2-9292-39F3EDE1213F}">
      <dgm:prSet/>
      <dgm:spPr/>
      <dgm:t>
        <a:bodyPr/>
        <a:lstStyle/>
        <a:p>
          <a:endParaRPr lang="en-US"/>
        </a:p>
      </dgm:t>
    </dgm:pt>
    <dgm:pt modelId="{7705527E-1FA3-4957-B81C-30AEE735EF97}" type="sibTrans" cxnId="{84BF3097-7E20-46B2-9292-39F3EDE1213F}">
      <dgm:prSet/>
      <dgm:spPr/>
      <dgm:t>
        <a:bodyPr/>
        <a:lstStyle/>
        <a:p>
          <a:endParaRPr lang="en-US"/>
        </a:p>
      </dgm:t>
    </dgm:pt>
    <dgm:pt modelId="{083EAC1E-5D86-4650-AA80-7AC7DA4E3B4B}">
      <dgm:prSet phldrT="[Text]" custT="1"/>
      <dgm:spPr/>
      <dgm:t>
        <a:bodyPr/>
        <a:lstStyle/>
        <a:p>
          <a:r>
            <a:rPr lang="en-US" sz="1800" dirty="0" smtClean="0"/>
            <a:t>Catalog usable EPFs</a:t>
          </a:r>
          <a:endParaRPr lang="en-US" sz="1800" dirty="0"/>
        </a:p>
      </dgm:t>
    </dgm:pt>
    <dgm:pt modelId="{97C21541-1792-4BCC-AC5B-2DCCA63DF146}" type="parTrans" cxnId="{AD76B4C8-72A4-4129-8956-F5C5F0CAF061}">
      <dgm:prSet/>
      <dgm:spPr/>
      <dgm:t>
        <a:bodyPr/>
        <a:lstStyle/>
        <a:p>
          <a:endParaRPr lang="en-US"/>
        </a:p>
      </dgm:t>
    </dgm:pt>
    <dgm:pt modelId="{7ED94AC0-9409-4EFB-983F-CF44E58DBDED}" type="sibTrans" cxnId="{AD76B4C8-72A4-4129-8956-F5C5F0CAF061}">
      <dgm:prSet/>
      <dgm:spPr/>
      <dgm:t>
        <a:bodyPr/>
        <a:lstStyle/>
        <a:p>
          <a:endParaRPr lang="en-US"/>
        </a:p>
      </dgm:t>
    </dgm:pt>
    <dgm:pt modelId="{3853CE89-0C5D-47FA-B821-A49DFDC6DFC9}">
      <dgm:prSet phldrT="[Text]" custT="1"/>
      <dgm:spPr/>
      <dgm:t>
        <a:bodyPr/>
        <a:lstStyle/>
        <a:p>
          <a:r>
            <a:rPr lang="en-US" sz="1800" dirty="0" smtClean="0"/>
            <a:t>Process EPFs into Surface and Atmospheric Components</a:t>
          </a:r>
          <a:endParaRPr lang="en-US" sz="1800" dirty="0"/>
        </a:p>
      </dgm:t>
    </dgm:pt>
    <dgm:pt modelId="{3AD1FB2E-C852-4BC6-8BEF-4ECA6987AC75}" type="parTrans" cxnId="{B1E48F51-0DD2-4DB2-B53F-F425C6AD5B17}">
      <dgm:prSet/>
      <dgm:spPr/>
      <dgm:t>
        <a:bodyPr/>
        <a:lstStyle/>
        <a:p>
          <a:endParaRPr lang="en-US"/>
        </a:p>
      </dgm:t>
    </dgm:pt>
    <dgm:pt modelId="{B2997D17-1C36-47CE-B396-186DAA774AA8}" type="sibTrans" cxnId="{B1E48F51-0DD2-4DB2-B53F-F425C6AD5B17}">
      <dgm:prSet/>
      <dgm:spPr/>
      <dgm:t>
        <a:bodyPr/>
        <a:lstStyle/>
        <a:p>
          <a:endParaRPr lang="en-US"/>
        </a:p>
      </dgm:t>
    </dgm:pt>
    <dgm:pt modelId="{511A89FA-6788-486E-B434-D4518D0D286E}" type="pres">
      <dgm:prSet presAssocID="{811F4459-F475-4A52-9732-C98B106D20FA}" presName="linearFlow" presStyleCnt="0">
        <dgm:presLayoutVars>
          <dgm:resizeHandles val="exact"/>
        </dgm:presLayoutVars>
      </dgm:prSet>
      <dgm:spPr/>
    </dgm:pt>
    <dgm:pt modelId="{5A4D2619-98E2-49D9-8557-C90D3A43A3F5}" type="pres">
      <dgm:prSet presAssocID="{C393FBCB-E2CC-4393-AFB0-39B7759C1A3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107B4-C9D7-4046-8992-1450423CEDC2}" type="pres">
      <dgm:prSet presAssocID="{7705527E-1FA3-4957-B81C-30AEE735EF9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77345B2-1BDC-42FE-BFF1-13E5F64DD5F0}" type="pres">
      <dgm:prSet presAssocID="{7705527E-1FA3-4957-B81C-30AEE735EF97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55DE6DC1-0EFB-44E8-B999-FB6EF8D6DEDF}" type="pres">
      <dgm:prSet presAssocID="{083EAC1E-5D86-4650-AA80-7AC7DA4E3B4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062B4-BD3F-4625-BD5A-A88520A40065}" type="pres">
      <dgm:prSet presAssocID="{7ED94AC0-9409-4EFB-983F-CF44E58DBDED}" presName="sibTrans" presStyleLbl="sibTrans2D1" presStyleIdx="1" presStyleCnt="2"/>
      <dgm:spPr/>
      <dgm:t>
        <a:bodyPr/>
        <a:lstStyle/>
        <a:p>
          <a:endParaRPr lang="en-US"/>
        </a:p>
      </dgm:t>
    </dgm:pt>
    <dgm:pt modelId="{BA8AE1E1-1F30-4F3A-A00F-9A956E98447C}" type="pres">
      <dgm:prSet presAssocID="{7ED94AC0-9409-4EFB-983F-CF44E58DBDED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796B868C-46EE-445E-88D9-1E37B4DA6747}" type="pres">
      <dgm:prSet presAssocID="{3853CE89-0C5D-47FA-B821-A49DFDC6DFC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4FF1C7-FCAD-4B2C-8DE9-72F42ACE8742}" type="presOf" srcId="{7705527E-1FA3-4957-B81C-30AEE735EF97}" destId="{977345B2-1BDC-42FE-BFF1-13E5F64DD5F0}" srcOrd="1" destOrd="0" presId="urn:microsoft.com/office/officeart/2005/8/layout/process2"/>
    <dgm:cxn modelId="{AD76B4C8-72A4-4129-8956-F5C5F0CAF061}" srcId="{811F4459-F475-4A52-9732-C98B106D20FA}" destId="{083EAC1E-5D86-4650-AA80-7AC7DA4E3B4B}" srcOrd="1" destOrd="0" parTransId="{97C21541-1792-4BCC-AC5B-2DCCA63DF146}" sibTransId="{7ED94AC0-9409-4EFB-983F-CF44E58DBDED}"/>
    <dgm:cxn modelId="{25913F12-51FB-4C55-B9E2-458B2DDC2B43}" type="presOf" srcId="{7ED94AC0-9409-4EFB-983F-CF44E58DBDED}" destId="{035062B4-BD3F-4625-BD5A-A88520A40065}" srcOrd="0" destOrd="0" presId="urn:microsoft.com/office/officeart/2005/8/layout/process2"/>
    <dgm:cxn modelId="{D6C32C03-F33E-44FC-8BC9-2D9363F3CF0F}" type="presOf" srcId="{083EAC1E-5D86-4650-AA80-7AC7DA4E3B4B}" destId="{55DE6DC1-0EFB-44E8-B999-FB6EF8D6DEDF}" srcOrd="0" destOrd="0" presId="urn:microsoft.com/office/officeart/2005/8/layout/process2"/>
    <dgm:cxn modelId="{AABE5710-AC7B-4049-8099-17F57144DF9B}" type="presOf" srcId="{811F4459-F475-4A52-9732-C98B106D20FA}" destId="{511A89FA-6788-486E-B434-D4518D0D286E}" srcOrd="0" destOrd="0" presId="urn:microsoft.com/office/officeart/2005/8/layout/process2"/>
    <dgm:cxn modelId="{84BF3097-7E20-46B2-9292-39F3EDE1213F}" srcId="{811F4459-F475-4A52-9732-C98B106D20FA}" destId="{C393FBCB-E2CC-4393-AFB0-39B7759C1A30}" srcOrd="0" destOrd="0" parTransId="{9F2B3772-8F67-423B-B0A9-BC086B7F25A2}" sibTransId="{7705527E-1FA3-4957-B81C-30AEE735EF97}"/>
    <dgm:cxn modelId="{B1E48F51-0DD2-4DB2-B53F-F425C6AD5B17}" srcId="{811F4459-F475-4A52-9732-C98B106D20FA}" destId="{3853CE89-0C5D-47FA-B821-A49DFDC6DFC9}" srcOrd="2" destOrd="0" parTransId="{3AD1FB2E-C852-4BC6-8BEF-4ECA6987AC75}" sibTransId="{B2997D17-1C36-47CE-B396-186DAA774AA8}"/>
    <dgm:cxn modelId="{ECEBAEF6-FA6B-4D82-A2E3-0AD20C813693}" type="presOf" srcId="{7ED94AC0-9409-4EFB-983F-CF44E58DBDED}" destId="{BA8AE1E1-1F30-4F3A-A00F-9A956E98447C}" srcOrd="1" destOrd="0" presId="urn:microsoft.com/office/officeart/2005/8/layout/process2"/>
    <dgm:cxn modelId="{66B67835-55F9-4D39-9509-31B48B6EB7CF}" type="presOf" srcId="{C393FBCB-E2CC-4393-AFB0-39B7759C1A30}" destId="{5A4D2619-98E2-49D9-8557-C90D3A43A3F5}" srcOrd="0" destOrd="0" presId="urn:microsoft.com/office/officeart/2005/8/layout/process2"/>
    <dgm:cxn modelId="{29C67436-AE1A-4091-B7BC-BCCFD6464DDB}" type="presOf" srcId="{7705527E-1FA3-4957-B81C-30AEE735EF97}" destId="{8E4107B4-C9D7-4046-8992-1450423CEDC2}" srcOrd="0" destOrd="0" presId="urn:microsoft.com/office/officeart/2005/8/layout/process2"/>
    <dgm:cxn modelId="{555C9989-0004-4399-A5D2-9B162F2012FA}" type="presOf" srcId="{3853CE89-0C5D-47FA-B821-A49DFDC6DFC9}" destId="{796B868C-46EE-445E-88D9-1E37B4DA6747}" srcOrd="0" destOrd="0" presId="urn:microsoft.com/office/officeart/2005/8/layout/process2"/>
    <dgm:cxn modelId="{6DA072D2-BECB-48E5-A04E-0936BA5A3754}" type="presParOf" srcId="{511A89FA-6788-486E-B434-D4518D0D286E}" destId="{5A4D2619-98E2-49D9-8557-C90D3A43A3F5}" srcOrd="0" destOrd="0" presId="urn:microsoft.com/office/officeart/2005/8/layout/process2"/>
    <dgm:cxn modelId="{31C861D9-FEEA-4C77-BB5C-891A9F881125}" type="presParOf" srcId="{511A89FA-6788-486E-B434-D4518D0D286E}" destId="{8E4107B4-C9D7-4046-8992-1450423CEDC2}" srcOrd="1" destOrd="0" presId="urn:microsoft.com/office/officeart/2005/8/layout/process2"/>
    <dgm:cxn modelId="{E2F04F20-575F-4972-A830-A533ADD9C25A}" type="presParOf" srcId="{8E4107B4-C9D7-4046-8992-1450423CEDC2}" destId="{977345B2-1BDC-42FE-BFF1-13E5F64DD5F0}" srcOrd="0" destOrd="0" presId="urn:microsoft.com/office/officeart/2005/8/layout/process2"/>
    <dgm:cxn modelId="{231A0441-21A1-4F6D-88D5-C92E0CAD5E8A}" type="presParOf" srcId="{511A89FA-6788-486E-B434-D4518D0D286E}" destId="{55DE6DC1-0EFB-44E8-B999-FB6EF8D6DEDF}" srcOrd="2" destOrd="0" presId="urn:microsoft.com/office/officeart/2005/8/layout/process2"/>
    <dgm:cxn modelId="{B1352B75-9BE7-465A-9675-5A4E41F226F0}" type="presParOf" srcId="{511A89FA-6788-486E-B434-D4518D0D286E}" destId="{035062B4-BD3F-4625-BD5A-A88520A40065}" srcOrd="3" destOrd="0" presId="urn:microsoft.com/office/officeart/2005/8/layout/process2"/>
    <dgm:cxn modelId="{34601A2B-CBC9-4A18-AF6E-2FBEFB792995}" type="presParOf" srcId="{035062B4-BD3F-4625-BD5A-A88520A40065}" destId="{BA8AE1E1-1F30-4F3A-A00F-9A956E98447C}" srcOrd="0" destOrd="0" presId="urn:microsoft.com/office/officeart/2005/8/layout/process2"/>
    <dgm:cxn modelId="{978F2437-250B-46BE-B376-25527B92803D}" type="presParOf" srcId="{511A89FA-6788-486E-B434-D4518D0D286E}" destId="{796B868C-46EE-445E-88D9-1E37B4DA6747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D2619-98E2-49D9-8557-C90D3A43A3F5}">
      <dsp:nvSpPr>
        <dsp:cNvPr id="0" name=""/>
        <dsp:cNvSpPr/>
      </dsp:nvSpPr>
      <dsp:spPr>
        <a:xfrm>
          <a:off x="1714500" y="0"/>
          <a:ext cx="2666999" cy="101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Find EPF Data</a:t>
          </a:r>
          <a:endParaRPr lang="en-US" sz="1800" kern="1200" dirty="0"/>
        </a:p>
      </dsp:txBody>
      <dsp:txXfrm>
        <a:off x="1744258" y="29758"/>
        <a:ext cx="2607483" cy="956484"/>
      </dsp:txXfrm>
    </dsp:sp>
    <dsp:sp modelId="{8E4107B4-C9D7-4046-8992-1450423CEDC2}">
      <dsp:nvSpPr>
        <dsp:cNvPr id="0" name=""/>
        <dsp:cNvSpPr/>
      </dsp:nvSpPr>
      <dsp:spPr>
        <a:xfrm rot="5400000">
          <a:off x="2857500" y="1041399"/>
          <a:ext cx="380999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-5400000">
        <a:off x="2910840" y="1079499"/>
        <a:ext cx="274320" cy="266699"/>
      </dsp:txXfrm>
    </dsp:sp>
    <dsp:sp modelId="{55DE6DC1-0EFB-44E8-B999-FB6EF8D6DEDF}">
      <dsp:nvSpPr>
        <dsp:cNvPr id="0" name=""/>
        <dsp:cNvSpPr/>
      </dsp:nvSpPr>
      <dsp:spPr>
        <a:xfrm>
          <a:off x="1714500" y="1523999"/>
          <a:ext cx="2666999" cy="101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Catalog usable EPFs</a:t>
          </a:r>
          <a:endParaRPr lang="en-US" sz="1800" kern="1200" dirty="0"/>
        </a:p>
      </dsp:txBody>
      <dsp:txXfrm>
        <a:off x="1744258" y="1553757"/>
        <a:ext cx="2607483" cy="956484"/>
      </dsp:txXfrm>
    </dsp:sp>
    <dsp:sp modelId="{035062B4-BD3F-4625-BD5A-A88520A40065}">
      <dsp:nvSpPr>
        <dsp:cNvPr id="0" name=""/>
        <dsp:cNvSpPr/>
      </dsp:nvSpPr>
      <dsp:spPr>
        <a:xfrm rot="5400000">
          <a:off x="2857500" y="2565399"/>
          <a:ext cx="381000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-5400000">
        <a:off x="2910840" y="2603499"/>
        <a:ext cx="274320" cy="266700"/>
      </dsp:txXfrm>
    </dsp:sp>
    <dsp:sp modelId="{796B868C-46EE-445E-88D9-1E37B4DA6747}">
      <dsp:nvSpPr>
        <dsp:cNvPr id="0" name=""/>
        <dsp:cNvSpPr/>
      </dsp:nvSpPr>
      <dsp:spPr>
        <a:xfrm>
          <a:off x="1714500" y="3047999"/>
          <a:ext cx="2666999" cy="101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Process EPFs into Surface and Atmospheric Components</a:t>
          </a:r>
          <a:endParaRPr lang="en-US" sz="1800" kern="1200" dirty="0"/>
        </a:p>
      </dsp:txBody>
      <dsp:txXfrm>
        <a:off x="1744258" y="3077757"/>
        <a:ext cx="2607483" cy="956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63687-3AF4-484F-AD9F-12D4920D2C41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23FB7-679C-4954-A6D3-8B2C7A535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08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23FB7-679C-4954-A6D3-8B2C7A5353C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25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23FB7-679C-4954-A6D3-8B2C7A5353C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11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23FB7-679C-4954-A6D3-8B2C7A5353C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3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23FB7-679C-4954-A6D3-8B2C7A5353C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08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23FB7-679C-4954-A6D3-8B2C7A5353C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455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23FB7-679C-4954-A6D3-8B2C7A5353C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853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23FB7-679C-4954-A6D3-8B2C7A5353C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707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23FB7-679C-4954-A6D3-8B2C7A5353C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70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23FB7-679C-4954-A6D3-8B2C7A5353C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90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23FB7-679C-4954-A6D3-8B2C7A5353C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632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23FB7-679C-4954-A6D3-8B2C7A5353C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452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23FB7-679C-4954-A6D3-8B2C7A5353C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591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23FB7-679C-4954-A6D3-8B2C7A5353C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939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17A9-147B-4D22-B55F-A82A6D4D7F08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B28121FC-A00F-4115-AFCA-919C25A5858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17A9-147B-4D22-B55F-A82A6D4D7F08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121FC-A00F-4115-AFCA-919C25A585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17A9-147B-4D22-B55F-A82A6D4D7F08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B28121FC-A00F-4115-AFCA-919C25A5858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17A9-147B-4D22-B55F-A82A6D4D7F08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121FC-A00F-4115-AFCA-919C25A585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17A9-147B-4D22-B55F-A82A6D4D7F08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B28121FC-A00F-4115-AFCA-919C25A5858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17A9-147B-4D22-B55F-A82A6D4D7F08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121FC-A00F-4115-AFCA-919C25A585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17A9-147B-4D22-B55F-A82A6D4D7F08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121FC-A00F-4115-AFCA-919C25A585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17A9-147B-4D22-B55F-A82A6D4D7F08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121FC-A00F-4115-AFCA-919C25A585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17A9-147B-4D22-B55F-A82A6D4D7F08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121FC-A00F-4115-AFCA-919C25A585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17A9-147B-4D22-B55F-A82A6D4D7F08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121FC-A00F-4115-AFCA-919C25A5858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17A9-147B-4D22-B55F-A82A6D4D7F08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121FC-A00F-4115-AFCA-919C25A5858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A8E17A9-147B-4D22-B55F-A82A6D4D7F08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28121FC-A00F-4115-AFCA-919C25A5858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m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100000"/>
                <a:shade val="52000"/>
                <a:satMod val="105000"/>
              </a:schemeClr>
            </a:gs>
            <a:gs pos="51000">
              <a:schemeClr val="bg2">
                <a:tint val="90000"/>
                <a:shade val="89000"/>
                <a:satMod val="105000"/>
              </a:schemeClr>
            </a:gs>
            <a:gs pos="57000">
              <a:schemeClr val="bg2">
                <a:tint val="85000"/>
                <a:shade val="89000"/>
                <a:satMod val="105000"/>
              </a:schemeClr>
            </a:gs>
            <a:gs pos="100000">
              <a:schemeClr val="bg2">
                <a:tint val="100000"/>
                <a:shade val="52000"/>
                <a:satMod val="105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3999" cy="450030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28599" y="1524000"/>
            <a:ext cx="8686800" cy="2765425"/>
          </a:xfrm>
        </p:spPr>
        <p:txBody>
          <a:bodyPr/>
          <a:lstStyle/>
          <a:p>
            <a:r>
              <a:rPr lang="en-US" sz="4500" dirty="0"/>
              <a:t>Mars Seasonal South Polar </a:t>
            </a:r>
            <a:r>
              <a:rPr lang="en-US" sz="4500" dirty="0" smtClean="0"/>
              <a:t>Atmospheric Dust Opacity</a:t>
            </a:r>
            <a:r>
              <a:rPr lang="en-US" sz="4500" dirty="0"/>
              <a:t/>
            </a:r>
            <a:br>
              <a:rPr lang="en-US" sz="4500" dirty="0"/>
            </a:br>
            <a:r>
              <a:rPr lang="en-US" sz="4500" dirty="0" smtClean="0"/>
              <a:t>and Distribution</a:t>
            </a:r>
            <a:endParaRPr lang="en-US" sz="4500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71499" y="4953000"/>
            <a:ext cx="8001000" cy="762000"/>
          </a:xfrm>
        </p:spPr>
        <p:txBody>
          <a:bodyPr/>
          <a:lstStyle/>
          <a:p>
            <a:r>
              <a:rPr lang="en-US" dirty="0" smtClean="0"/>
              <a:t>Drew Wasikoski of NAU</a:t>
            </a:r>
          </a:p>
          <a:p>
            <a:r>
              <a:rPr lang="en-US" dirty="0" smtClean="0"/>
              <a:t>Mentored by Dr. Timothy Titus of the USGS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44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24 EPF Comparison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904" y="1828800"/>
            <a:ext cx="4953000" cy="23542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600200"/>
            <a:ext cx="3200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Both data sets taken during Mars Year 24 with MGS TES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Smith </a:t>
            </a:r>
            <a:r>
              <a:rPr lang="en-US" sz="2000" dirty="0" smtClean="0">
                <a:solidFill>
                  <a:schemeClr val="tx2"/>
                </a:solidFill>
              </a:rPr>
              <a:t>used </a:t>
            </a:r>
            <a:r>
              <a:rPr lang="en-US" sz="2000" dirty="0" smtClean="0">
                <a:solidFill>
                  <a:schemeClr val="tx2"/>
                </a:solidFill>
              </a:rPr>
              <a:t>Nadir imaging technique to acquire his data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We used EPF collection technique to acquire our data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Plotted Opacity</a:t>
            </a:r>
          </a:p>
          <a:p>
            <a:pPr>
              <a:buClr>
                <a:schemeClr val="accent1"/>
              </a:buClr>
            </a:pPr>
            <a:r>
              <a:rPr lang="en-US" sz="2000" dirty="0" smtClean="0">
                <a:solidFill>
                  <a:srgbClr val="7030A0"/>
                </a:solidFill>
              </a:rPr>
              <a:t>    Low </a:t>
            </a:r>
            <a:r>
              <a:rPr lang="en-US" sz="2000" dirty="0" smtClean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rgbClr val="28A60A"/>
                </a:solidFill>
                <a:sym typeface="Wingdings" panose="05000000000000000000" pitchFamily="2" charset="2"/>
              </a:rPr>
              <a:t>Medium</a:t>
            </a:r>
            <a:r>
              <a:rPr lang="en-US" sz="2000" dirty="0" smtClean="0">
                <a:solidFill>
                  <a:srgbClr val="28A60A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solidFill>
                  <a:srgbClr val="FF0000"/>
                </a:solidFill>
              </a:rPr>
              <a:t> High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02056" y="1967345"/>
            <a:ext cx="10679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 smtClean="0"/>
              <a:t>*Smith [2003]</a:t>
            </a:r>
            <a:endParaRPr lang="en-US" sz="1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419600"/>
            <a:ext cx="5128486" cy="2057400"/>
          </a:xfrm>
        </p:spPr>
      </p:pic>
      <p:cxnSp>
        <p:nvCxnSpPr>
          <p:cNvPr id="6" name="Straight Connector 5"/>
          <p:cNvCxnSpPr/>
          <p:nvPr/>
        </p:nvCxnSpPr>
        <p:spPr>
          <a:xfrm flipH="1">
            <a:off x="4267200" y="4000500"/>
            <a:ext cx="1066800" cy="5715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772400" y="4000500"/>
            <a:ext cx="914400" cy="57150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64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 of </a:t>
            </a:r>
            <a:r>
              <a:rPr lang="en-US" dirty="0" smtClean="0"/>
              <a:t>MY 24 EPF </a:t>
            </a:r>
            <a:r>
              <a:rPr lang="en-US" dirty="0" smtClean="0"/>
              <a:t>Comparisons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81400"/>
            <a:ext cx="8229600" cy="3157074"/>
          </a:xfrm>
        </p:spPr>
      </p:pic>
      <p:sp>
        <p:nvSpPr>
          <p:cNvPr id="3" name="TextBox 2"/>
          <p:cNvSpPr txBox="1"/>
          <p:nvPr/>
        </p:nvSpPr>
        <p:spPr>
          <a:xfrm>
            <a:off x="304800" y="1600200"/>
            <a:ext cx="8534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</a:rPr>
              <a:t>Overlapping sections correlate extremely well</a:t>
            </a:r>
          </a:p>
          <a:p>
            <a:pPr marL="1200150" lvl="2" indent="-285750">
              <a:buClr>
                <a:schemeClr val="accent1"/>
              </a:buClr>
              <a:buFontTx/>
              <a:buChar char="-"/>
            </a:pPr>
            <a:r>
              <a:rPr lang="en-US" sz="2000" dirty="0" smtClean="0">
                <a:solidFill>
                  <a:schemeClr val="tx2"/>
                </a:solidFill>
              </a:rPr>
              <a:t>Our TES EPF data </a:t>
            </a:r>
            <a:r>
              <a:rPr lang="en-US" sz="2000" dirty="0" smtClean="0">
                <a:solidFill>
                  <a:schemeClr val="tx2"/>
                </a:solidFill>
              </a:rPr>
              <a:t>is consistent </a:t>
            </a:r>
            <a:r>
              <a:rPr lang="en-US" sz="2000" dirty="0" smtClean="0">
                <a:solidFill>
                  <a:schemeClr val="tx2"/>
                </a:solidFill>
              </a:rPr>
              <a:t>with TES Nadir data</a:t>
            </a:r>
          </a:p>
          <a:p>
            <a:pPr lvl="2">
              <a:buClr>
                <a:schemeClr val="accent1"/>
              </a:buClr>
            </a:pPr>
            <a:endParaRPr lang="en-US" sz="800" dirty="0" smtClean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</a:rPr>
              <a:t>EPF data stretches further into colder regions</a:t>
            </a:r>
          </a:p>
          <a:p>
            <a:pPr marL="1200150" lvl="2" indent="-285750">
              <a:buClr>
                <a:schemeClr val="accent1"/>
              </a:buClr>
              <a:buFontTx/>
              <a:buChar char="-"/>
            </a:pPr>
            <a:r>
              <a:rPr lang="en-US" sz="2000" dirty="0" smtClean="0">
                <a:solidFill>
                  <a:schemeClr val="tx2"/>
                </a:solidFill>
              </a:rPr>
              <a:t>EPFs can measure opacities in regions where Nadir fails</a:t>
            </a:r>
          </a:p>
          <a:p>
            <a:pPr marL="1200150" lvl="2" indent="-285750">
              <a:buClr>
                <a:schemeClr val="accent1"/>
              </a:buClr>
              <a:buFontTx/>
              <a:buChar char="-"/>
            </a:pPr>
            <a:r>
              <a:rPr lang="en-US" sz="2000" dirty="0" smtClean="0">
                <a:solidFill>
                  <a:schemeClr val="tx2"/>
                </a:solidFill>
              </a:rPr>
              <a:t>We see signs of dust penetrating into the polar region</a:t>
            </a:r>
          </a:p>
        </p:txBody>
      </p:sp>
    </p:spTree>
    <p:extLst>
      <p:ext uri="{BB962C8B-B14F-4D97-AF65-F5344CB8AC3E}">
        <p14:creationId xmlns:p14="http://schemas.microsoft.com/office/powerpoint/2010/main" val="358855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26 EPF Comparisons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640837"/>
            <a:ext cx="5181600" cy="188663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217" y="1637842"/>
            <a:ext cx="5121783" cy="29242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406" y="1637842"/>
            <a:ext cx="313409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Both data sets taken during Mars Year 26</a:t>
            </a:r>
          </a:p>
          <a:p>
            <a:pPr>
              <a:buClr>
                <a:schemeClr val="accent1"/>
              </a:buClr>
            </a:pPr>
            <a:endParaRPr lang="en-US" sz="2000" dirty="0" smtClean="0">
              <a:solidFill>
                <a:schemeClr val="tx2"/>
              </a:solidFill>
            </a:endParaRPr>
          </a:p>
          <a:p>
            <a:pPr>
              <a:buClr>
                <a:schemeClr val="accent1"/>
              </a:buClr>
            </a:pPr>
            <a:endParaRPr lang="en-US" sz="2000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Smith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used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THEMIS data taken by Mars Odyssey using the Nadir Technique</a:t>
            </a:r>
          </a:p>
          <a:p>
            <a:pPr>
              <a:buClr>
                <a:schemeClr val="accent1"/>
              </a:buClr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We used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TES data taken by MGS using EPF technique</a:t>
            </a:r>
          </a:p>
          <a:p>
            <a:pPr>
              <a:buClr>
                <a:schemeClr val="accent1"/>
              </a:buClr>
            </a:pPr>
            <a:endParaRPr lang="en-US" sz="2000" dirty="0" smtClean="0"/>
          </a:p>
          <a:p>
            <a:pPr>
              <a:buClr>
                <a:schemeClr val="accent1"/>
              </a:buClr>
            </a:pPr>
            <a:endParaRPr lang="en-US" sz="20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</a:rPr>
              <a:t>Plotted Opacity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</a:t>
            </a:r>
            <a:r>
              <a:rPr lang="en-US" sz="2000" dirty="0" smtClean="0">
                <a:solidFill>
                  <a:srgbClr val="7030A0"/>
                </a:solidFill>
              </a:rPr>
              <a:t>Low </a:t>
            </a:r>
            <a:r>
              <a:rPr lang="en-US" sz="2000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srgbClr val="28A60A"/>
                </a:solidFill>
                <a:sym typeface="Wingdings" panose="05000000000000000000" pitchFamily="2" charset="2"/>
              </a:rPr>
              <a:t>Medium</a:t>
            </a:r>
            <a:r>
              <a:rPr lang="en-US" sz="2000" dirty="0">
                <a:solidFill>
                  <a:srgbClr val="28A60A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rgbClr val="FF0000"/>
                </a:solidFill>
              </a:rPr>
              <a:t> High</a:t>
            </a:r>
          </a:p>
          <a:p>
            <a:pPr marL="285750" indent="-285750">
              <a:buFontTx/>
              <a:buChar char="-"/>
            </a:pPr>
            <a:endParaRPr lang="en-US" sz="2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7924800" y="1637842"/>
            <a:ext cx="990600" cy="495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51129" y="1885721"/>
            <a:ext cx="10679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*Smith [2009]</a:t>
            </a:r>
            <a:endParaRPr lang="en-US" sz="1100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343400" y="4038600"/>
            <a:ext cx="1981200" cy="76200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53400" y="4038600"/>
            <a:ext cx="646600" cy="76200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25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 of </a:t>
            </a:r>
            <a:r>
              <a:rPr lang="en-US" dirty="0" smtClean="0"/>
              <a:t>MY 26 EPF </a:t>
            </a:r>
            <a:r>
              <a:rPr lang="en-US" dirty="0" smtClean="0"/>
              <a:t>Comparisons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657600"/>
            <a:ext cx="8229600" cy="3063420"/>
          </a:xfrm>
        </p:spPr>
      </p:pic>
      <p:sp>
        <p:nvSpPr>
          <p:cNvPr id="3" name="TextBox 2"/>
          <p:cNvSpPr txBox="1"/>
          <p:nvPr/>
        </p:nvSpPr>
        <p:spPr>
          <a:xfrm>
            <a:off x="304800" y="1676400"/>
            <a:ext cx="845820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O</a:t>
            </a:r>
            <a:r>
              <a:rPr lang="en-US" sz="2400" dirty="0" smtClean="0">
                <a:solidFill>
                  <a:schemeClr val="tx2"/>
                </a:solidFill>
              </a:rPr>
              <a:t>verlapping section correlate extremely well  (YET AGAIN)</a:t>
            </a:r>
          </a:p>
          <a:p>
            <a:pPr marL="1257300" lvl="2" indent="-342900">
              <a:buClr>
                <a:schemeClr val="accent1"/>
              </a:buClr>
              <a:buFontTx/>
              <a:buChar char="-"/>
            </a:pPr>
            <a:r>
              <a:rPr lang="en-US" sz="2000" dirty="0" smtClean="0">
                <a:solidFill>
                  <a:schemeClr val="tx2"/>
                </a:solidFill>
              </a:rPr>
              <a:t>Our TES EPF data is consistent with THEMIS Nadir data</a:t>
            </a:r>
          </a:p>
          <a:p>
            <a:pPr lvl="2">
              <a:buClr>
                <a:schemeClr val="accent1"/>
              </a:buClr>
            </a:pPr>
            <a:endParaRPr lang="en-US" sz="500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</a:rPr>
              <a:t>EPF data still </a:t>
            </a:r>
            <a:r>
              <a:rPr lang="en-US" sz="2400" dirty="0">
                <a:solidFill>
                  <a:schemeClr val="tx2"/>
                </a:solidFill>
              </a:rPr>
              <a:t>stretches further into colder </a:t>
            </a:r>
            <a:r>
              <a:rPr lang="en-US" sz="2400" dirty="0" smtClean="0">
                <a:solidFill>
                  <a:schemeClr val="tx2"/>
                </a:solidFill>
              </a:rPr>
              <a:t>regions</a:t>
            </a:r>
          </a:p>
          <a:p>
            <a:pPr marL="1257300" lvl="2" indent="-342900">
              <a:buClr>
                <a:schemeClr val="accent1"/>
              </a:buClr>
              <a:buFontTx/>
              <a:buChar char="-"/>
            </a:pPr>
            <a:r>
              <a:rPr lang="en-US" sz="2000" dirty="0" smtClean="0">
                <a:solidFill>
                  <a:schemeClr val="tx2"/>
                </a:solidFill>
              </a:rPr>
              <a:t>EPFs consistently measures </a:t>
            </a:r>
            <a:r>
              <a:rPr lang="en-US" sz="2000" dirty="0">
                <a:solidFill>
                  <a:schemeClr val="tx2"/>
                </a:solidFill>
              </a:rPr>
              <a:t>opacities in regions where Nadir </a:t>
            </a:r>
            <a:r>
              <a:rPr lang="en-US" sz="2000" dirty="0" smtClean="0">
                <a:solidFill>
                  <a:schemeClr val="tx2"/>
                </a:solidFill>
              </a:rPr>
              <a:t>fails</a:t>
            </a:r>
          </a:p>
          <a:p>
            <a:pPr marL="1257300" lvl="2" indent="-342900">
              <a:buClr>
                <a:schemeClr val="accent1"/>
              </a:buClr>
              <a:buFontTx/>
              <a:buChar char="-"/>
            </a:pPr>
            <a:r>
              <a:rPr lang="en-US" sz="2000" dirty="0" smtClean="0">
                <a:solidFill>
                  <a:schemeClr val="tx2"/>
                </a:solidFill>
              </a:rPr>
              <a:t>We see more signs of dust penetration over the cap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08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Seasonal Dust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876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Do we see a change in </a:t>
            </a:r>
            <a:r>
              <a:rPr lang="en-US" dirty="0" smtClean="0"/>
              <a:t>opacity any </a:t>
            </a:r>
            <a:r>
              <a:rPr lang="en-US" dirty="0" smtClean="0"/>
              <a:t>time during the season?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Yes!</a:t>
            </a:r>
            <a:endParaRPr lang="en-US" sz="2000" dirty="0" smtClean="0"/>
          </a:p>
          <a:p>
            <a:pPr marL="400050" lvl="1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both years studied we see a 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steady rise in dust opacity from 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around 200 &lt;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</a:t>
            </a:r>
            <a:r>
              <a:rPr lang="en-US" baseline="-25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&lt; 250</a:t>
            </a: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090" y="1600200"/>
            <a:ext cx="3774160" cy="26670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569" y="4267200"/>
            <a:ext cx="2955037" cy="2133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66157" y="6400800"/>
            <a:ext cx="102944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*Smith [</a:t>
            </a:r>
            <a:r>
              <a:rPr lang="en-US" sz="1100" dirty="0" smtClean="0"/>
              <a:t>2003]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0210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Seasonal Dust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9863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Do we see a change in opacity any time during the season?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sz="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Yes!</a:t>
            </a:r>
            <a:endParaRPr lang="en-US" sz="2000" dirty="0"/>
          </a:p>
          <a:p>
            <a:pPr marL="400050" lvl="1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both years studied we see a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00050" lvl="1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steady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rise in dust opacity from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00050" lvl="1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around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 &lt;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</a:t>
            </a:r>
            <a:r>
              <a:rPr lang="en-US" baseline="-25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&lt;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250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Evidence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dust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storm penetration seen over polar regions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MY 26 we even see signs of a global dust storm in our data </a:t>
            </a:r>
          </a:p>
          <a:p>
            <a:pPr lvl="1">
              <a:buClr>
                <a:schemeClr val="accent1"/>
              </a:buClr>
              <a:buFontTx/>
              <a:buChar char="-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Validates the EPF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090" y="1600200"/>
            <a:ext cx="3774160" cy="266700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35"/>
          <a:stretch/>
        </p:blipFill>
        <p:spPr>
          <a:xfrm>
            <a:off x="5752445" y="4267200"/>
            <a:ext cx="2955037" cy="20504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78033" y="6286553"/>
            <a:ext cx="102944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dirty="0">
                <a:solidFill>
                  <a:prstClr val="black"/>
                </a:solidFill>
              </a:rPr>
              <a:t>*Smith [2009]</a:t>
            </a:r>
          </a:p>
        </p:txBody>
      </p:sp>
    </p:spTree>
    <p:extLst>
      <p:ext uri="{BB962C8B-B14F-4D97-AF65-F5344CB8AC3E}">
        <p14:creationId xmlns:p14="http://schemas.microsoft.com/office/powerpoint/2010/main" val="13753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876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 smtClean="0"/>
              <a:t>Are EPFs a reliable and consistent way to measure atmospheric dust opacities over the South Pole?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900" dirty="0" smtClean="0"/>
              <a:t>EPFs are consistent with previous data collection techniques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900" dirty="0" smtClean="0"/>
              <a:t>EPFs work in colder regions where previous techniques fail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0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 smtClean="0"/>
              <a:t>What kind of atmospheric dust opacity distribution do we see over the southern cap as it sublimes?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900" dirty="0" smtClean="0"/>
              <a:t>Subliming cap lifts dirt into air increasing atmospheric dust opacity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900" dirty="0"/>
              <a:t>G</a:t>
            </a:r>
            <a:r>
              <a:rPr lang="en-US" sz="1900" dirty="0" smtClean="0"/>
              <a:t>lobal dust storms penetrate pressure zone altering distribution further</a:t>
            </a:r>
          </a:p>
        </p:txBody>
      </p:sp>
    </p:spTree>
    <p:extLst>
      <p:ext uri="{BB962C8B-B14F-4D97-AF65-F5344CB8AC3E}">
        <p14:creationId xmlns:p14="http://schemas.microsoft.com/office/powerpoint/2010/main" val="30181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410574" cy="1066800"/>
          </a:xfrm>
        </p:spPr>
        <p:txBody>
          <a:bodyPr/>
          <a:lstStyle/>
          <a:p>
            <a:pPr algn="ctr"/>
            <a:r>
              <a:rPr lang="en-US" dirty="0" smtClean="0"/>
              <a:t>Acknowledgements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8410574" cy="259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I’d like to give thanks to all of you for being here and a special thanks to: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Dr. Timothy Titus with the USGS (My mentor)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Arizona Space Grant Consortium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NAU Space Grant</a:t>
            </a:r>
            <a:endParaRPr lang="en-US" dirty="0"/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NASA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859696"/>
            <a:ext cx="2215162" cy="179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7" y="4760454"/>
            <a:ext cx="1489364" cy="1989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305427"/>
            <a:ext cx="2438611" cy="8992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760454"/>
            <a:ext cx="1142999" cy="19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4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19050"/>
            <a:ext cx="8305800" cy="167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>
                <a:solidFill>
                  <a:schemeClr val="bg1"/>
                </a:solidFill>
              </a:rPr>
              <a:t>QUESTIONS?</a:t>
            </a:r>
            <a:endParaRPr lang="en-US" sz="96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676400"/>
            <a:ext cx="8877300" cy="507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4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68263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035" y="1752600"/>
            <a:ext cx="4632365" cy="49530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Similarities to Earth:</a:t>
            </a:r>
          </a:p>
          <a:p>
            <a:pPr marL="801688" lvl="2" indent="-457200">
              <a:buClr>
                <a:schemeClr val="accent1"/>
              </a:buClr>
              <a:buFontTx/>
              <a:buChar char="-"/>
            </a:pPr>
            <a:r>
              <a:rPr lang="en-US" sz="2800" dirty="0" smtClean="0"/>
              <a:t>Similar Tilt </a:t>
            </a:r>
            <a:r>
              <a:rPr lang="en-US" sz="2800" dirty="0" smtClean="0">
                <a:sym typeface="Wingdings" panose="05000000000000000000" pitchFamily="2" charset="2"/>
              </a:rPr>
              <a:t> Seasons</a:t>
            </a:r>
          </a:p>
          <a:p>
            <a:pPr marL="401638" lvl="1" indent="-457200">
              <a:buClr>
                <a:schemeClr val="accent1"/>
              </a:buClr>
              <a:buFontTx/>
              <a:buChar char="-"/>
            </a:pPr>
            <a:endParaRPr lang="en-US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Differences from Earth:</a:t>
            </a:r>
          </a:p>
          <a:p>
            <a:pPr marL="801688" lvl="2" indent="-457200">
              <a:buClr>
                <a:schemeClr val="accent1"/>
              </a:buClr>
              <a:buFontTx/>
              <a:buChar char="-"/>
            </a:pPr>
            <a:r>
              <a:rPr lang="en-US" sz="2800" dirty="0" smtClean="0"/>
              <a:t>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polar caps</a:t>
            </a:r>
          </a:p>
          <a:p>
            <a:pPr marL="801688" lvl="2" indent="-457200">
              <a:buClr>
                <a:schemeClr val="accent1"/>
              </a:buClr>
              <a:buFontTx/>
              <a:buChar char="-"/>
            </a:pPr>
            <a:r>
              <a:rPr lang="en-US" sz="2800" dirty="0" smtClean="0"/>
              <a:t>25% atmosphere cycled through polar caps </a:t>
            </a:r>
            <a:r>
              <a:rPr lang="en-US" sz="2800" dirty="0" smtClean="0"/>
              <a:t>annually</a:t>
            </a:r>
          </a:p>
          <a:p>
            <a:pPr marL="401638" lvl="1" indent="-457200">
              <a:buClr>
                <a:schemeClr val="accent1"/>
              </a:buClr>
              <a:buFontTx/>
              <a:buChar char="-"/>
            </a:pPr>
            <a:endParaRPr lang="en-US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Mars Year (MY)</a:t>
            </a:r>
            <a:endParaRPr lang="en-US" sz="3000" dirty="0"/>
          </a:p>
          <a:p>
            <a:pPr marL="801688" lvl="2" indent="-457200">
              <a:buClr>
                <a:schemeClr val="accent1"/>
              </a:buClr>
              <a:buFontTx/>
              <a:buChar char="-"/>
            </a:pPr>
            <a:r>
              <a:rPr lang="en-US" sz="2800" dirty="0" smtClean="0"/>
              <a:t>1.9 Earth Years</a:t>
            </a:r>
            <a:endParaRPr lang="en-US" sz="2800" dirty="0"/>
          </a:p>
          <a:p>
            <a:pPr marL="857250" lvl="1" indent="-457200">
              <a:buClr>
                <a:schemeClr val="accent1"/>
              </a:buClr>
              <a:buFontTx/>
              <a:buChar char="-"/>
            </a:pPr>
            <a:r>
              <a:rPr lang="en-US" sz="2800" dirty="0" smtClean="0"/>
              <a:t>MY 1 = 1955</a:t>
            </a:r>
          </a:p>
        </p:txBody>
      </p:sp>
      <p:pic>
        <p:nvPicPr>
          <p:cNvPr id="1026" name="Picture 2" descr="C:\Users\dwasikoski\Documents\similariti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4175166" cy="443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02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efining Season (</a:t>
            </a:r>
            <a:r>
              <a:rPr lang="en-US" dirty="0" err="1" smtClean="0"/>
              <a:t>L</a:t>
            </a:r>
            <a:r>
              <a:rPr lang="en-US" baseline="-25000" dirty="0" err="1" smtClean="0"/>
              <a:t>s</a:t>
            </a:r>
            <a:r>
              <a:rPr lang="en-US" dirty="0"/>
              <a:t>)</a:t>
            </a:r>
          </a:p>
        </p:txBody>
      </p:sp>
      <p:pic>
        <p:nvPicPr>
          <p:cNvPr id="1026" name="Picture 2" descr="C:\Users\Drew W\Documents\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67" y="1632458"/>
            <a:ext cx="7010400" cy="482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22356" y="2057399"/>
            <a:ext cx="1851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Southern Winter</a:t>
            </a:r>
          </a:p>
          <a:p>
            <a:pPr algn="ctr"/>
            <a:r>
              <a:rPr lang="en-US" sz="1400" dirty="0" smtClean="0"/>
              <a:t>(Northern Summer)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7323346" y="5873175"/>
            <a:ext cx="1556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Southern Fall</a:t>
            </a:r>
          </a:p>
          <a:p>
            <a:pPr algn="ctr"/>
            <a:r>
              <a:rPr lang="en-US" sz="1400" dirty="0" smtClean="0"/>
              <a:t>(Northern Spring)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98733" y="2057400"/>
            <a:ext cx="193354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Southern Spring</a:t>
            </a:r>
          </a:p>
          <a:p>
            <a:pPr algn="ctr"/>
            <a:r>
              <a:rPr lang="en-US" sz="1400" dirty="0" smtClean="0"/>
              <a:t>(Northern Autumn)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5906869"/>
            <a:ext cx="2056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Southern Summer</a:t>
            </a:r>
          </a:p>
          <a:p>
            <a:pPr algn="ctr"/>
            <a:r>
              <a:rPr lang="en-US" sz="1400" dirty="0" smtClean="0"/>
              <a:t>(Northern Winter)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5886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South Polar Cap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037635"/>
            <a:ext cx="4191000" cy="46482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South Seasonal Cap</a:t>
            </a:r>
          </a:p>
          <a:p>
            <a:pPr lvl="1">
              <a:buClr>
                <a:schemeClr val="accent1"/>
              </a:buClr>
              <a:buFontTx/>
              <a:buChar char="-"/>
            </a:pPr>
            <a:r>
              <a:rPr lang="en-US" sz="2600" dirty="0" smtClean="0"/>
              <a:t>Two Climate regions</a:t>
            </a:r>
          </a:p>
          <a:p>
            <a:pPr lvl="2">
              <a:buClr>
                <a:schemeClr val="accent1"/>
              </a:buClr>
              <a:buFontTx/>
              <a:buChar char="-"/>
            </a:pPr>
            <a:r>
              <a:rPr lang="en-US" sz="2400" dirty="0"/>
              <a:t>Bright</a:t>
            </a:r>
          </a:p>
          <a:p>
            <a:pPr lvl="3">
              <a:buClr>
                <a:schemeClr val="accent1"/>
              </a:buClr>
              <a:buFontTx/>
              <a:buChar char="-"/>
            </a:pPr>
            <a:r>
              <a:rPr lang="en-US" sz="2000" dirty="0"/>
              <a:t>Snow </a:t>
            </a:r>
            <a:endParaRPr lang="en-US" sz="2000" dirty="0" smtClean="0"/>
          </a:p>
          <a:p>
            <a:pPr lvl="2">
              <a:buClr>
                <a:schemeClr val="accent1"/>
              </a:buClr>
              <a:buFontTx/>
              <a:buChar char="-"/>
            </a:pPr>
            <a:r>
              <a:rPr lang="en-US" sz="2400" dirty="0" smtClean="0"/>
              <a:t>Dark</a:t>
            </a:r>
          </a:p>
          <a:p>
            <a:pPr lvl="3">
              <a:buClr>
                <a:schemeClr val="accent1"/>
              </a:buClr>
              <a:buFontTx/>
              <a:buChar char="-"/>
            </a:pPr>
            <a:r>
              <a:rPr lang="en-US" sz="2000" dirty="0" smtClean="0"/>
              <a:t>Transparent Ice</a:t>
            </a:r>
          </a:p>
          <a:p>
            <a:pPr lvl="3">
              <a:buClr>
                <a:schemeClr val="accent1"/>
              </a:buClr>
              <a:buFontTx/>
              <a:buChar char="-"/>
            </a:pPr>
            <a:r>
              <a:rPr lang="en-US" sz="2000" dirty="0" smtClean="0"/>
              <a:t>Dirty </a:t>
            </a:r>
            <a:r>
              <a:rPr lang="en-US" sz="2000" dirty="0" smtClean="0"/>
              <a:t>Ice</a:t>
            </a:r>
          </a:p>
          <a:p>
            <a:pPr>
              <a:buFontTx/>
              <a:buChar char="-"/>
            </a:pPr>
            <a:endParaRPr lang="en-US" sz="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Cap Sublimes in the </a:t>
            </a:r>
            <a:r>
              <a:rPr lang="en-US" sz="2800" dirty="0" smtClean="0"/>
              <a:t>Spring</a:t>
            </a: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037635"/>
            <a:ext cx="4811955" cy="40781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5579" y="6178546"/>
            <a:ext cx="30593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*Photo courtesy of Glen Cushing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6605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Spring Sublimation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" y="1524000"/>
            <a:ext cx="8763000" cy="2133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Sublimation of Cap</a:t>
            </a:r>
          </a:p>
          <a:p>
            <a:pPr lvl="1">
              <a:buClr>
                <a:schemeClr val="accent1"/>
              </a:buClr>
              <a:buFontTx/>
              <a:buChar char="-"/>
            </a:pPr>
            <a:r>
              <a:rPr lang="en-US" dirty="0"/>
              <a:t>May bring dust from ice surface into atmosphere</a:t>
            </a:r>
          </a:p>
          <a:p>
            <a:pPr lvl="1">
              <a:buClr>
                <a:schemeClr val="accent1"/>
              </a:buClr>
              <a:buFontTx/>
              <a:buChar char="-"/>
            </a:pPr>
            <a:r>
              <a:rPr lang="en-US" dirty="0" smtClean="0"/>
              <a:t>Creates over pressurized zone which could keep atmospheric dust out</a:t>
            </a:r>
            <a:endParaRPr lang="en-US" dirty="0"/>
          </a:p>
          <a:p>
            <a:pPr marL="457200" lvl="1" indent="0">
              <a:buNone/>
            </a:pPr>
            <a:endParaRPr lang="en-US" sz="800" dirty="0" smtClean="0"/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sz="2800" dirty="0" smtClean="0"/>
              <a:t>How much atmospheric dust is over the cap?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05200"/>
            <a:ext cx="8305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0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Dust Opacity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1939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When analyzing atmospheric dust opacity we look at the band depth of the 9 µm wavelength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The most commonly used method for collecting opacity data is the Nadir technique </a:t>
            </a:r>
          </a:p>
          <a:p>
            <a:pPr marL="0" indent="0" algn="ctr">
              <a:buNone/>
            </a:pPr>
            <a:r>
              <a:rPr lang="en-US" sz="1800" dirty="0" smtClean="0"/>
              <a:t>(looking straight down at the surface as you fly over)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Nadir fails over cold surfaces and thus Smith gets gaps in his results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87"/>
          <a:stretch/>
        </p:blipFill>
        <p:spPr>
          <a:xfrm>
            <a:off x="304800" y="4572000"/>
            <a:ext cx="8574506" cy="190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86601" y="6387584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*Smith [2003]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0193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486774" cy="1066800"/>
          </a:xfrm>
        </p:spPr>
        <p:txBody>
          <a:bodyPr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4473" y="1676400"/>
            <a:ext cx="4710007" cy="510504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Emission Phase Functions (EPF) </a:t>
            </a:r>
          </a:p>
          <a:p>
            <a:pPr marL="0" indent="0">
              <a:buNone/>
            </a:pPr>
            <a:r>
              <a:rPr lang="en-US" sz="2100" i="1" dirty="0" smtClean="0"/>
              <a:t>	Extinction Curve in</a:t>
            </a:r>
            <a:r>
              <a:rPr lang="en-US" sz="2100" i="1" dirty="0"/>
              <a:t> </a:t>
            </a:r>
            <a:r>
              <a:rPr lang="en-US" sz="2100" i="1" dirty="0" smtClean="0"/>
              <a:t>reverse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7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/>
              <a:t>EPF sequence allows for separation of surface and atmospheric </a:t>
            </a:r>
            <a:r>
              <a:rPr lang="en-US" sz="3000" dirty="0" smtClean="0"/>
              <a:t>components</a:t>
            </a:r>
          </a:p>
          <a:p>
            <a:pPr marL="0" indent="0">
              <a:buNone/>
            </a:pPr>
            <a:endParaRPr lang="en-US" sz="17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EPFs taken by Mars Global Surveyor (MGS) Thermal Emission Spectrometer (TES)</a:t>
            </a:r>
          </a:p>
          <a:p>
            <a:pPr marL="914400" lvl="2" indent="0">
              <a:buNone/>
            </a:pPr>
            <a:r>
              <a:rPr lang="en-US" sz="2100" i="1" dirty="0" smtClean="0"/>
              <a:t>Data taken </a:t>
            </a:r>
            <a:r>
              <a:rPr lang="en-US" sz="2100" i="1" dirty="0"/>
              <a:t>during MY 24 </a:t>
            </a:r>
            <a:r>
              <a:rPr lang="en-US" sz="2100" i="1" dirty="0" smtClean="0"/>
              <a:t>and 26</a:t>
            </a:r>
            <a:endParaRPr lang="en-US" sz="21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1700" dirty="0" smtClean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80" y="2133600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8486774" cy="1066800"/>
          </a:xfrm>
        </p:spPr>
        <p:txBody>
          <a:bodyPr/>
          <a:lstStyle/>
          <a:p>
            <a:pPr algn="ctr"/>
            <a:r>
              <a:rPr lang="en-US" dirty="0" smtClean="0"/>
              <a:t>The Procedure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6" b="6484"/>
          <a:stretch/>
        </p:blipFill>
        <p:spPr>
          <a:xfrm>
            <a:off x="6934200" y="4311732"/>
            <a:ext cx="2029826" cy="21747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3" b="7916"/>
          <a:stretch/>
        </p:blipFill>
        <p:spPr>
          <a:xfrm>
            <a:off x="4433618" y="4314354"/>
            <a:ext cx="2043381" cy="2172171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 rot="1791616">
            <a:off x="5959605" y="3768627"/>
            <a:ext cx="350015" cy="6440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9732706">
            <a:off x="7147532" y="3736274"/>
            <a:ext cx="368484" cy="6335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89768306"/>
              </p:ext>
            </p:extLst>
          </p:nvPr>
        </p:nvGraphicFramePr>
        <p:xfrm>
          <a:off x="-914400" y="2057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7"/>
          <a:stretch/>
        </p:blipFill>
        <p:spPr>
          <a:xfrm>
            <a:off x="5029200" y="1524000"/>
            <a:ext cx="2971800" cy="190786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648200" y="6444762"/>
            <a:ext cx="165327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300" dirty="0"/>
              <a:t>Wavenumber (cm</a:t>
            </a:r>
            <a:r>
              <a:rPr lang="en-US" sz="1300" baseline="30000" dirty="0"/>
              <a:t>-1</a:t>
            </a:r>
            <a:r>
              <a:rPr lang="en-US" sz="1300" dirty="0"/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74363" y="6444762"/>
            <a:ext cx="165327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/>
              <a:t>Wavenumber (cm</a:t>
            </a:r>
            <a:r>
              <a:rPr lang="en-US" sz="1300" baseline="30000" dirty="0"/>
              <a:t>-1</a:t>
            </a:r>
            <a:r>
              <a:rPr lang="en-US" sz="1300" dirty="0"/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3824798" y="5252933"/>
            <a:ext cx="92525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Emissivity</a:t>
            </a:r>
            <a:endParaRPr lang="en-US" sz="13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6412743" y="5254245"/>
            <a:ext cx="75052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Opacity</a:t>
            </a:r>
            <a:endParaRPr lang="en-US" sz="1300" dirty="0"/>
          </a:p>
        </p:txBody>
      </p:sp>
      <p:sp>
        <p:nvSpPr>
          <p:cNvPr id="15" name="Rectangle 14"/>
          <p:cNvSpPr/>
          <p:nvPr/>
        </p:nvSpPr>
        <p:spPr>
          <a:xfrm>
            <a:off x="5850114" y="3431751"/>
            <a:ext cx="165327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300" dirty="0"/>
              <a:t>Wavenumber (cm</a:t>
            </a:r>
            <a:r>
              <a:rPr lang="en-US" sz="1300" baseline="30000" dirty="0"/>
              <a:t>-1</a:t>
            </a:r>
            <a:r>
              <a:rPr lang="en-US" sz="13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2647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Atmospheric Analysis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3826" y="1558636"/>
            <a:ext cx="4981574" cy="5070764"/>
          </a:xfrm>
        </p:spPr>
        <p:txBody>
          <a:bodyPr>
            <a:noAutofit/>
          </a:bodyPr>
          <a:lstStyle/>
          <a:p>
            <a:pPr>
              <a:buSzPct val="85000"/>
              <a:buFont typeface="Wingdings" panose="05000000000000000000" pitchFamily="2" charset="2"/>
              <a:buChar char="Ø"/>
            </a:pPr>
            <a:r>
              <a:rPr lang="en-US" sz="2600" dirty="0" smtClean="0"/>
              <a:t>Band Depths of 9 </a:t>
            </a:r>
            <a:r>
              <a:rPr lang="el-GR" sz="2600" dirty="0" smtClean="0"/>
              <a:t>μ</a:t>
            </a:r>
            <a:r>
              <a:rPr lang="en-US" sz="2600" dirty="0" smtClean="0"/>
              <a:t>m and 20 </a:t>
            </a:r>
            <a:r>
              <a:rPr lang="el-GR" sz="2600" dirty="0" smtClean="0"/>
              <a:t>μ</a:t>
            </a:r>
            <a:r>
              <a:rPr lang="en-US" sz="2600" dirty="0" smtClean="0"/>
              <a:t>m features determined</a:t>
            </a:r>
          </a:p>
          <a:p>
            <a:pPr>
              <a:buSzPct val="85000"/>
              <a:buFont typeface="Wingdings" panose="05000000000000000000" pitchFamily="2" charset="2"/>
              <a:buChar char="Ø"/>
            </a:pPr>
            <a:endParaRPr lang="en-US" sz="2600" dirty="0" smtClean="0"/>
          </a:p>
          <a:p>
            <a:pPr>
              <a:buSzPct val="85000"/>
              <a:buFont typeface="Wingdings" panose="05000000000000000000" pitchFamily="2" charset="2"/>
              <a:buChar char="Ø"/>
            </a:pPr>
            <a:r>
              <a:rPr lang="en-US" sz="2600" dirty="0" smtClean="0"/>
              <a:t>9 µm </a:t>
            </a:r>
            <a:r>
              <a:rPr lang="en-US" sz="2600" dirty="0" smtClean="0"/>
              <a:t>Band Depth is a proxy for Atmospheric Dust Opacity</a:t>
            </a:r>
          </a:p>
          <a:p>
            <a:pPr>
              <a:buSzPct val="85000"/>
              <a:buFont typeface="Wingdings" panose="05000000000000000000" pitchFamily="2" charset="2"/>
              <a:buChar char="Ø"/>
            </a:pPr>
            <a:endParaRPr lang="en-US" sz="2600" dirty="0" smtClean="0"/>
          </a:p>
          <a:p>
            <a:pPr>
              <a:buSzPct val="85000"/>
              <a:buFont typeface="Wingdings" panose="05000000000000000000" pitchFamily="2" charset="2"/>
              <a:buChar char="Ø"/>
            </a:pPr>
            <a:r>
              <a:rPr lang="en-US" sz="2600" dirty="0" smtClean="0"/>
              <a:t>Compared our dust opacity </a:t>
            </a:r>
            <a:r>
              <a:rPr lang="en-US" sz="2600" dirty="0"/>
              <a:t>distributions </a:t>
            </a:r>
            <a:r>
              <a:rPr lang="en-US" sz="2600" dirty="0" smtClean="0"/>
              <a:t>to </a:t>
            </a:r>
            <a:r>
              <a:rPr lang="en-US" sz="2600" dirty="0"/>
              <a:t>previous </a:t>
            </a:r>
            <a:r>
              <a:rPr lang="en-US" sz="2600" dirty="0" smtClean="0"/>
              <a:t>results</a:t>
            </a:r>
          </a:p>
          <a:p>
            <a:pPr>
              <a:buSzPct val="85000"/>
              <a:buFont typeface="Wingdings" panose="05000000000000000000" pitchFamily="2" charset="2"/>
              <a:buChar char="Ø"/>
            </a:pPr>
            <a:endParaRPr lang="en-US" sz="2600" dirty="0" smtClean="0"/>
          </a:p>
          <a:p>
            <a:pPr>
              <a:buSzPct val="85000"/>
              <a:buFont typeface="Wingdings" panose="05000000000000000000" pitchFamily="2" charset="2"/>
              <a:buChar char="Ø"/>
            </a:pPr>
            <a:r>
              <a:rPr lang="en-US" sz="2600" dirty="0" smtClean="0"/>
              <a:t>Dust opacity results above the over </a:t>
            </a:r>
            <a:r>
              <a:rPr lang="en-US" sz="2600" dirty="0" smtClean="0"/>
              <a:t>pressurized </a:t>
            </a:r>
            <a:r>
              <a:rPr lang="en-US" sz="2600" dirty="0" smtClean="0"/>
              <a:t>cap</a:t>
            </a:r>
            <a:endParaRPr lang="en-US" sz="2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905000"/>
            <a:ext cx="3936569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7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Decatur</Template>
  <TotalTime>2638</TotalTime>
  <Words>644</Words>
  <Application>Microsoft Office PowerPoint</Application>
  <PresentationFormat>On-screen Show (4:3)</PresentationFormat>
  <Paragraphs>164</Paragraphs>
  <Slides>18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Decatur</vt:lpstr>
      <vt:lpstr>Mars Seasonal South Polar Atmospheric Dust Opacity and Distribution</vt:lpstr>
      <vt:lpstr>Background</vt:lpstr>
      <vt:lpstr>Defining Season (Ls)</vt:lpstr>
      <vt:lpstr>South Polar Cap</vt:lpstr>
      <vt:lpstr>Spring Sublimation</vt:lpstr>
      <vt:lpstr>Dust Opacity</vt:lpstr>
      <vt:lpstr>Data</vt:lpstr>
      <vt:lpstr>The Procedure</vt:lpstr>
      <vt:lpstr>Atmospheric Analysis</vt:lpstr>
      <vt:lpstr>MY 24 EPF Comparison</vt:lpstr>
      <vt:lpstr>Results of MY 24 EPF Comparisons</vt:lpstr>
      <vt:lpstr>MY 26 EPF Comparisons</vt:lpstr>
      <vt:lpstr>Results of MY 26 EPF Comparisons</vt:lpstr>
      <vt:lpstr>Results: Seasonal Dust</vt:lpstr>
      <vt:lpstr>Results: Seasonal Dust</vt:lpstr>
      <vt:lpstr>Summary</vt:lpstr>
      <vt:lpstr>Acknowledgements 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 Data and Polar Ice Properties</dc:title>
  <dc:creator>Drew W</dc:creator>
  <cp:lastModifiedBy>Drew W</cp:lastModifiedBy>
  <cp:revision>189</cp:revision>
  <dcterms:created xsi:type="dcterms:W3CDTF">2013-12-03T21:12:45Z</dcterms:created>
  <dcterms:modified xsi:type="dcterms:W3CDTF">2014-04-02T17:01:05Z</dcterms:modified>
</cp:coreProperties>
</file>